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8" r:id="rId3"/>
    <p:sldId id="266" r:id="rId4"/>
    <p:sldId id="258" r:id="rId5"/>
    <p:sldId id="263" r:id="rId6"/>
    <p:sldId id="269" r:id="rId7"/>
    <p:sldId id="259" r:id="rId8"/>
    <p:sldId id="262" r:id="rId9"/>
    <p:sldId id="261" r:id="rId10"/>
    <p:sldId id="260" r:id="rId11"/>
    <p:sldId id="257" r:id="rId12"/>
    <p:sldId id="264" r:id="rId13"/>
    <p:sldId id="267" r:id="rId14"/>
    <p:sldId id="26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59" d="100"/>
          <a:sy n="59" d="100"/>
        </p:scale>
        <p:origin x="9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D326301-DEE3-4DCF-B680-59989972438C}" type="datetimeFigureOut">
              <a:rPr lang="en-IN" smtClean="0"/>
              <a:t>14-09-2024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369AC58-24CF-4987-A1CC-76E4DB1C33B7}" type="slidenum">
              <a:rPr lang="en-IN" smtClean="0"/>
              <a:t>‹#›</a:t>
            </a:fld>
            <a:endParaRPr lang="en-IN" dirty="0"/>
          </a:p>
        </p:txBody>
      </p:sp>
    </p:spTree>
    <p:extLst>
      <p:ext uri="{BB962C8B-B14F-4D97-AF65-F5344CB8AC3E}">
        <p14:creationId xmlns:p14="http://schemas.microsoft.com/office/powerpoint/2010/main" val="1861012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326301-DEE3-4DCF-B680-59989972438C}" type="datetimeFigureOut">
              <a:rPr lang="en-IN" smtClean="0"/>
              <a:t>14-09-2024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369AC58-24CF-4987-A1CC-76E4DB1C33B7}" type="slidenum">
              <a:rPr lang="en-IN" smtClean="0"/>
              <a:t>‹#›</a:t>
            </a:fld>
            <a:endParaRPr lang="en-IN" dirty="0"/>
          </a:p>
        </p:txBody>
      </p:sp>
    </p:spTree>
    <p:extLst>
      <p:ext uri="{BB962C8B-B14F-4D97-AF65-F5344CB8AC3E}">
        <p14:creationId xmlns:p14="http://schemas.microsoft.com/office/powerpoint/2010/main" val="3184904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326301-DEE3-4DCF-B680-59989972438C}" type="datetimeFigureOut">
              <a:rPr lang="en-IN" smtClean="0"/>
              <a:t>14-09-2024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369AC58-24CF-4987-A1CC-76E4DB1C33B7}" type="slidenum">
              <a:rPr lang="en-IN" smtClean="0"/>
              <a:t>‹#›</a:t>
            </a:fld>
            <a:endParaRPr lang="en-IN" dirty="0"/>
          </a:p>
        </p:txBody>
      </p:sp>
    </p:spTree>
    <p:extLst>
      <p:ext uri="{BB962C8B-B14F-4D97-AF65-F5344CB8AC3E}">
        <p14:creationId xmlns:p14="http://schemas.microsoft.com/office/powerpoint/2010/main" val="3950375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326301-DEE3-4DCF-B680-59989972438C}" type="datetimeFigureOut">
              <a:rPr lang="en-IN" smtClean="0"/>
              <a:t>14-09-2024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369AC58-24CF-4987-A1CC-76E4DB1C33B7}" type="slidenum">
              <a:rPr lang="en-IN" smtClean="0"/>
              <a:t>‹#›</a:t>
            </a:fld>
            <a:endParaRPr lang="en-IN" dirty="0"/>
          </a:p>
        </p:txBody>
      </p:sp>
    </p:spTree>
    <p:extLst>
      <p:ext uri="{BB962C8B-B14F-4D97-AF65-F5344CB8AC3E}">
        <p14:creationId xmlns:p14="http://schemas.microsoft.com/office/powerpoint/2010/main" val="2339339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326301-DEE3-4DCF-B680-59989972438C}" type="datetimeFigureOut">
              <a:rPr lang="en-IN" smtClean="0"/>
              <a:t>14-09-2024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369AC58-24CF-4987-A1CC-76E4DB1C33B7}" type="slidenum">
              <a:rPr lang="en-IN" smtClean="0"/>
              <a:t>‹#›</a:t>
            </a:fld>
            <a:endParaRPr lang="en-IN" dirty="0"/>
          </a:p>
        </p:txBody>
      </p:sp>
    </p:spTree>
    <p:extLst>
      <p:ext uri="{BB962C8B-B14F-4D97-AF65-F5344CB8AC3E}">
        <p14:creationId xmlns:p14="http://schemas.microsoft.com/office/powerpoint/2010/main" val="1195492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326301-DEE3-4DCF-B680-59989972438C}" type="datetimeFigureOut">
              <a:rPr lang="en-IN" smtClean="0"/>
              <a:t>14-09-2024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369AC58-24CF-4987-A1CC-76E4DB1C33B7}" type="slidenum">
              <a:rPr lang="en-IN" smtClean="0"/>
              <a:t>‹#›</a:t>
            </a:fld>
            <a:endParaRPr lang="en-IN" dirty="0"/>
          </a:p>
        </p:txBody>
      </p:sp>
    </p:spTree>
    <p:extLst>
      <p:ext uri="{BB962C8B-B14F-4D97-AF65-F5344CB8AC3E}">
        <p14:creationId xmlns:p14="http://schemas.microsoft.com/office/powerpoint/2010/main" val="1842386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326301-DEE3-4DCF-B680-59989972438C}" type="datetimeFigureOut">
              <a:rPr lang="en-IN" smtClean="0"/>
              <a:t>14-09-2024</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A369AC58-24CF-4987-A1CC-76E4DB1C33B7}" type="slidenum">
              <a:rPr lang="en-IN" smtClean="0"/>
              <a:t>‹#›</a:t>
            </a:fld>
            <a:endParaRPr lang="en-IN" dirty="0"/>
          </a:p>
        </p:txBody>
      </p:sp>
    </p:spTree>
    <p:extLst>
      <p:ext uri="{BB962C8B-B14F-4D97-AF65-F5344CB8AC3E}">
        <p14:creationId xmlns:p14="http://schemas.microsoft.com/office/powerpoint/2010/main" val="1798719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D326301-DEE3-4DCF-B680-59989972438C}" type="datetimeFigureOut">
              <a:rPr lang="en-IN" smtClean="0"/>
              <a:t>14-09-2024</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A369AC58-24CF-4987-A1CC-76E4DB1C33B7}" type="slidenum">
              <a:rPr lang="en-IN" smtClean="0"/>
              <a:t>‹#›</a:t>
            </a:fld>
            <a:endParaRPr lang="en-IN" dirty="0"/>
          </a:p>
        </p:txBody>
      </p:sp>
    </p:spTree>
    <p:extLst>
      <p:ext uri="{BB962C8B-B14F-4D97-AF65-F5344CB8AC3E}">
        <p14:creationId xmlns:p14="http://schemas.microsoft.com/office/powerpoint/2010/main" val="1576956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326301-DEE3-4DCF-B680-59989972438C}" type="datetimeFigureOut">
              <a:rPr lang="en-IN" smtClean="0"/>
              <a:t>14-09-2024</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A369AC58-24CF-4987-A1CC-76E4DB1C33B7}" type="slidenum">
              <a:rPr lang="en-IN" smtClean="0"/>
              <a:t>‹#›</a:t>
            </a:fld>
            <a:endParaRPr lang="en-IN" dirty="0"/>
          </a:p>
        </p:txBody>
      </p:sp>
    </p:spTree>
    <p:extLst>
      <p:ext uri="{BB962C8B-B14F-4D97-AF65-F5344CB8AC3E}">
        <p14:creationId xmlns:p14="http://schemas.microsoft.com/office/powerpoint/2010/main" val="1101066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D326301-DEE3-4DCF-B680-59989972438C}" type="datetimeFigureOut">
              <a:rPr lang="en-IN" smtClean="0"/>
              <a:t>14-09-2024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369AC58-24CF-4987-A1CC-76E4DB1C33B7}" type="slidenum">
              <a:rPr lang="en-IN" smtClean="0"/>
              <a:t>‹#›</a:t>
            </a:fld>
            <a:endParaRPr lang="en-IN" dirty="0"/>
          </a:p>
        </p:txBody>
      </p:sp>
    </p:spTree>
    <p:extLst>
      <p:ext uri="{BB962C8B-B14F-4D97-AF65-F5344CB8AC3E}">
        <p14:creationId xmlns:p14="http://schemas.microsoft.com/office/powerpoint/2010/main" val="2325761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D326301-DEE3-4DCF-B680-59989972438C}" type="datetimeFigureOut">
              <a:rPr lang="en-IN" smtClean="0"/>
              <a:t>14-09-2024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369AC58-24CF-4987-A1CC-76E4DB1C33B7}" type="slidenum">
              <a:rPr lang="en-IN" smtClean="0"/>
              <a:t>‹#›</a:t>
            </a:fld>
            <a:endParaRPr lang="en-IN" dirty="0"/>
          </a:p>
        </p:txBody>
      </p:sp>
    </p:spTree>
    <p:extLst>
      <p:ext uri="{BB962C8B-B14F-4D97-AF65-F5344CB8AC3E}">
        <p14:creationId xmlns:p14="http://schemas.microsoft.com/office/powerpoint/2010/main" val="12865250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326301-DEE3-4DCF-B680-59989972438C}" type="datetimeFigureOut">
              <a:rPr lang="en-IN" smtClean="0"/>
              <a:t>14-09-2024</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69AC58-24CF-4987-A1CC-76E4DB1C33B7}" type="slidenum">
              <a:rPr lang="en-IN" smtClean="0"/>
              <a:t>‹#›</a:t>
            </a:fld>
            <a:endParaRPr lang="en-IN" dirty="0"/>
          </a:p>
        </p:txBody>
      </p:sp>
    </p:spTree>
    <p:extLst>
      <p:ext uri="{BB962C8B-B14F-4D97-AF65-F5344CB8AC3E}">
        <p14:creationId xmlns:p14="http://schemas.microsoft.com/office/powerpoint/2010/main" val="277850446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BC2A8F65-FB77-E58E-9F79-5A870A53AB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1583"/>
            <a:ext cx="12192000" cy="67748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26678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2FA5AD-1414-493F-E633-C7DD98D363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71" y="87085"/>
            <a:ext cx="12072257" cy="6683829"/>
          </a:xfrm>
          <a:prstGeom prst="rect">
            <a:avLst/>
          </a:prstGeom>
        </p:spPr>
      </p:pic>
    </p:spTree>
    <p:extLst>
      <p:ext uri="{BB962C8B-B14F-4D97-AF65-F5344CB8AC3E}">
        <p14:creationId xmlns:p14="http://schemas.microsoft.com/office/powerpoint/2010/main" val="512573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F5D56E8-990B-D1BB-4AF8-218267BDF6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763" y="0"/>
            <a:ext cx="11858473" cy="6858000"/>
          </a:xfrm>
          <a:prstGeom prst="rect">
            <a:avLst/>
          </a:prstGeom>
        </p:spPr>
      </p:pic>
    </p:spTree>
    <p:extLst>
      <p:ext uri="{BB962C8B-B14F-4D97-AF65-F5344CB8AC3E}">
        <p14:creationId xmlns:p14="http://schemas.microsoft.com/office/powerpoint/2010/main" val="2148234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0327AA-1268-02E1-9E66-7DA75ED4B148}"/>
              </a:ext>
            </a:extLst>
          </p:cNvPr>
          <p:cNvSpPr txBox="1"/>
          <p:nvPr/>
        </p:nvSpPr>
        <p:spPr>
          <a:xfrm>
            <a:off x="856527" y="338739"/>
            <a:ext cx="10150997" cy="6463308"/>
          </a:xfrm>
          <a:prstGeom prst="rect">
            <a:avLst/>
          </a:prstGeom>
          <a:noFill/>
        </p:spPr>
        <p:txBody>
          <a:bodyPr wrap="square">
            <a:spAutoFit/>
          </a:bodyPr>
          <a:lstStyle/>
          <a:p>
            <a:r>
              <a:rPr lang="en-IN" dirty="0">
                <a:solidFill>
                  <a:srgbClr val="FF0000"/>
                </a:solidFill>
              </a:rPr>
              <a:t>Present :===</a:t>
            </a:r>
          </a:p>
          <a:p>
            <a:r>
              <a:rPr lang="en-IN" dirty="0">
                <a:solidFill>
                  <a:srgbClr val="FF0000"/>
                </a:solidFill>
              </a:rPr>
              <a:t>terraform {</a:t>
            </a:r>
          </a:p>
          <a:p>
            <a:r>
              <a:rPr lang="en-IN" dirty="0">
                <a:solidFill>
                  <a:srgbClr val="FF0000"/>
                </a:solidFill>
              </a:rPr>
              <a:t>  </a:t>
            </a:r>
            <a:r>
              <a:rPr lang="en-IN" dirty="0" err="1">
                <a:solidFill>
                  <a:srgbClr val="FF0000"/>
                </a:solidFill>
              </a:rPr>
              <a:t>required_version</a:t>
            </a:r>
            <a:r>
              <a:rPr lang="en-IN" dirty="0">
                <a:solidFill>
                  <a:srgbClr val="FF0000"/>
                </a:solidFill>
              </a:rPr>
              <a:t> = "&gt;= 1.7.0"</a:t>
            </a:r>
          </a:p>
          <a:p>
            <a:r>
              <a:rPr lang="en-IN" dirty="0">
                <a:solidFill>
                  <a:srgbClr val="FF0000"/>
                </a:solidFill>
              </a:rPr>
              <a:t>  </a:t>
            </a:r>
          </a:p>
          <a:p>
            <a:r>
              <a:rPr lang="en-IN" dirty="0">
                <a:solidFill>
                  <a:srgbClr val="FF0000"/>
                </a:solidFill>
              </a:rPr>
              <a:t>  </a:t>
            </a:r>
            <a:r>
              <a:rPr lang="en-IN" dirty="0" err="1">
                <a:solidFill>
                  <a:srgbClr val="FF0000"/>
                </a:solidFill>
              </a:rPr>
              <a:t>required_providers</a:t>
            </a:r>
            <a:r>
              <a:rPr lang="en-IN" dirty="0">
                <a:solidFill>
                  <a:srgbClr val="FF0000"/>
                </a:solidFill>
              </a:rPr>
              <a:t> {</a:t>
            </a:r>
          </a:p>
          <a:p>
            <a:r>
              <a:rPr lang="en-IN" dirty="0">
                <a:solidFill>
                  <a:srgbClr val="FF0000"/>
                </a:solidFill>
              </a:rPr>
              <a:t>    </a:t>
            </a:r>
            <a:r>
              <a:rPr lang="en-IN" dirty="0" err="1">
                <a:solidFill>
                  <a:srgbClr val="FF0000"/>
                </a:solidFill>
              </a:rPr>
              <a:t>aws</a:t>
            </a:r>
            <a:r>
              <a:rPr lang="en-IN" dirty="0">
                <a:solidFill>
                  <a:srgbClr val="FF0000"/>
                </a:solidFill>
              </a:rPr>
              <a:t> = {</a:t>
            </a:r>
          </a:p>
          <a:p>
            <a:r>
              <a:rPr lang="en-IN" dirty="0">
                <a:solidFill>
                  <a:srgbClr val="FF0000"/>
                </a:solidFill>
              </a:rPr>
              <a:t>      source  = "</a:t>
            </a:r>
            <a:r>
              <a:rPr lang="en-IN" dirty="0" err="1">
                <a:solidFill>
                  <a:srgbClr val="FF0000"/>
                </a:solidFill>
              </a:rPr>
              <a:t>hashicorp</a:t>
            </a:r>
            <a:r>
              <a:rPr lang="en-IN" dirty="0">
                <a:solidFill>
                  <a:srgbClr val="FF0000"/>
                </a:solidFill>
              </a:rPr>
              <a:t>/</a:t>
            </a:r>
            <a:r>
              <a:rPr lang="en-IN" dirty="0" err="1">
                <a:solidFill>
                  <a:srgbClr val="FF0000"/>
                </a:solidFill>
              </a:rPr>
              <a:t>aws</a:t>
            </a:r>
            <a:r>
              <a:rPr lang="en-IN" dirty="0">
                <a:solidFill>
                  <a:srgbClr val="FF0000"/>
                </a:solidFill>
              </a:rPr>
              <a:t>"</a:t>
            </a:r>
          </a:p>
          <a:p>
            <a:r>
              <a:rPr lang="en-IN" dirty="0">
                <a:solidFill>
                  <a:srgbClr val="FF0000"/>
                </a:solidFill>
              </a:rPr>
              <a:t>      version = "&gt;= 5.59.0"</a:t>
            </a:r>
          </a:p>
          <a:p>
            <a:r>
              <a:rPr lang="en-IN" dirty="0">
                <a:solidFill>
                  <a:srgbClr val="FF0000"/>
                </a:solidFill>
              </a:rPr>
              <a:t>    }</a:t>
            </a:r>
          </a:p>
          <a:p>
            <a:r>
              <a:rPr lang="en-IN" dirty="0">
                <a:solidFill>
                  <a:srgbClr val="FF0000"/>
                </a:solidFill>
              </a:rPr>
              <a:t>  }</a:t>
            </a:r>
          </a:p>
          <a:p>
            <a:r>
              <a:rPr lang="en-IN" dirty="0">
                <a:solidFill>
                  <a:srgbClr val="FF0000"/>
                </a:solidFill>
              </a:rPr>
              <a:t>}</a:t>
            </a:r>
          </a:p>
          <a:p>
            <a:endParaRPr lang="en-IN" dirty="0"/>
          </a:p>
          <a:p>
            <a:r>
              <a:rPr lang="en-IN" dirty="0">
                <a:solidFill>
                  <a:srgbClr val="92D050"/>
                </a:solidFill>
              </a:rPr>
              <a:t>Future:===</a:t>
            </a:r>
          </a:p>
          <a:p>
            <a:r>
              <a:rPr lang="en-IN" dirty="0">
                <a:solidFill>
                  <a:srgbClr val="92D050"/>
                </a:solidFill>
              </a:rPr>
              <a:t>tofu {</a:t>
            </a:r>
          </a:p>
          <a:p>
            <a:r>
              <a:rPr lang="en-IN" dirty="0" err="1">
                <a:solidFill>
                  <a:srgbClr val="92D050"/>
                </a:solidFill>
              </a:rPr>
              <a:t>required_version</a:t>
            </a:r>
            <a:r>
              <a:rPr lang="en-IN" dirty="0">
                <a:solidFill>
                  <a:srgbClr val="92D050"/>
                </a:solidFill>
              </a:rPr>
              <a:t> = "&gt;= 1.8.0“ #required_version = "&gt;= 1.8.0" #open tofu version</a:t>
            </a:r>
          </a:p>
          <a:p>
            <a:endParaRPr lang="en-IN" dirty="0">
              <a:solidFill>
                <a:srgbClr val="92D050"/>
              </a:solidFill>
            </a:endParaRPr>
          </a:p>
          <a:p>
            <a:r>
              <a:rPr lang="en-IN" dirty="0">
                <a:solidFill>
                  <a:srgbClr val="92D050"/>
                </a:solidFill>
              </a:rPr>
              <a:t>  </a:t>
            </a:r>
            <a:r>
              <a:rPr lang="en-IN" dirty="0" err="1">
                <a:solidFill>
                  <a:srgbClr val="92D050"/>
                </a:solidFill>
              </a:rPr>
              <a:t>required_providers</a:t>
            </a:r>
            <a:r>
              <a:rPr lang="en-IN" dirty="0">
                <a:solidFill>
                  <a:srgbClr val="92D050"/>
                </a:solidFill>
              </a:rPr>
              <a:t> {</a:t>
            </a:r>
          </a:p>
          <a:p>
            <a:r>
              <a:rPr lang="en-IN" dirty="0">
                <a:solidFill>
                  <a:srgbClr val="92D050"/>
                </a:solidFill>
              </a:rPr>
              <a:t>    </a:t>
            </a:r>
            <a:r>
              <a:rPr lang="en-IN" dirty="0" err="1">
                <a:solidFill>
                  <a:srgbClr val="92D050"/>
                </a:solidFill>
              </a:rPr>
              <a:t>aws</a:t>
            </a:r>
            <a:r>
              <a:rPr lang="en-IN" dirty="0">
                <a:solidFill>
                  <a:srgbClr val="92D050"/>
                </a:solidFill>
              </a:rPr>
              <a:t> = {</a:t>
            </a:r>
          </a:p>
          <a:p>
            <a:r>
              <a:rPr lang="en-IN" dirty="0">
                <a:solidFill>
                  <a:srgbClr val="92D050"/>
                </a:solidFill>
              </a:rPr>
              <a:t>      source  = "</a:t>
            </a:r>
            <a:r>
              <a:rPr lang="en-IN" dirty="0" err="1">
                <a:solidFill>
                  <a:srgbClr val="92D050"/>
                </a:solidFill>
              </a:rPr>
              <a:t>opentofu</a:t>
            </a:r>
            <a:r>
              <a:rPr lang="en-IN" dirty="0">
                <a:solidFill>
                  <a:srgbClr val="92D050"/>
                </a:solidFill>
              </a:rPr>
              <a:t>-community/</a:t>
            </a:r>
            <a:r>
              <a:rPr lang="en-IN" dirty="0" err="1">
                <a:solidFill>
                  <a:srgbClr val="92D050"/>
                </a:solidFill>
              </a:rPr>
              <a:t>aws</a:t>
            </a:r>
            <a:r>
              <a:rPr lang="en-IN" dirty="0">
                <a:solidFill>
                  <a:srgbClr val="92D050"/>
                </a:solidFill>
              </a:rPr>
              <a:t>" # Hypothetical future </a:t>
            </a:r>
            <a:r>
              <a:rPr lang="en-IN" dirty="0" err="1">
                <a:solidFill>
                  <a:srgbClr val="92D050"/>
                </a:solidFill>
              </a:rPr>
              <a:t>OpenTofu</a:t>
            </a:r>
            <a:r>
              <a:rPr lang="en-IN" dirty="0">
                <a:solidFill>
                  <a:srgbClr val="92D050"/>
                </a:solidFill>
              </a:rPr>
              <a:t> provider source</a:t>
            </a:r>
          </a:p>
          <a:p>
            <a:r>
              <a:rPr lang="en-IN" dirty="0">
                <a:solidFill>
                  <a:srgbClr val="92D050"/>
                </a:solidFill>
              </a:rPr>
              <a:t>      version = "&gt;= 5.0"</a:t>
            </a:r>
          </a:p>
          <a:p>
            <a:r>
              <a:rPr lang="en-IN" dirty="0">
                <a:solidFill>
                  <a:srgbClr val="92D050"/>
                </a:solidFill>
              </a:rPr>
              <a:t>    }</a:t>
            </a:r>
          </a:p>
          <a:p>
            <a:r>
              <a:rPr lang="en-IN" dirty="0">
                <a:solidFill>
                  <a:srgbClr val="92D050"/>
                </a:solidFill>
              </a:rPr>
              <a:t>  }</a:t>
            </a:r>
          </a:p>
          <a:p>
            <a:r>
              <a:rPr lang="en-IN" dirty="0">
                <a:solidFill>
                  <a:srgbClr val="92D050"/>
                </a:solidFill>
              </a:rPr>
              <a:t>}</a:t>
            </a:r>
          </a:p>
        </p:txBody>
      </p:sp>
    </p:spTree>
    <p:extLst>
      <p:ext uri="{BB962C8B-B14F-4D97-AF65-F5344CB8AC3E}">
        <p14:creationId xmlns:p14="http://schemas.microsoft.com/office/powerpoint/2010/main" val="19446601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329A9-4D82-6AC8-07D0-6067176972A6}"/>
              </a:ext>
            </a:extLst>
          </p:cNvPr>
          <p:cNvSpPr>
            <a:spLocks noGrp="1"/>
          </p:cNvSpPr>
          <p:nvPr>
            <p:ph type="title"/>
          </p:nvPr>
        </p:nvSpPr>
        <p:spPr>
          <a:xfrm>
            <a:off x="97971" y="-772885"/>
            <a:ext cx="11255829" cy="2463574"/>
          </a:xfrm>
        </p:spPr>
        <p:txBody>
          <a:bodyPr>
            <a:normAutofit/>
          </a:bodyPr>
          <a:lstStyle/>
          <a:p>
            <a:r>
              <a:rPr lang="en-IN" sz="2000" dirty="0">
                <a:highlight>
                  <a:srgbClr val="008080"/>
                </a:highlight>
              </a:rPr>
              <a:t>Resume Points</a:t>
            </a:r>
          </a:p>
        </p:txBody>
      </p:sp>
      <p:sp>
        <p:nvSpPr>
          <p:cNvPr id="4" name="TextBox 3">
            <a:extLst>
              <a:ext uri="{FF2B5EF4-FFF2-40B4-BE49-F238E27FC236}">
                <a16:creationId xmlns:a16="http://schemas.microsoft.com/office/drawing/2014/main" id="{E245F60D-640A-F61B-9EF7-F4C782C914F1}"/>
              </a:ext>
            </a:extLst>
          </p:cNvPr>
          <p:cNvSpPr txBox="1"/>
          <p:nvPr/>
        </p:nvSpPr>
        <p:spPr>
          <a:xfrm>
            <a:off x="239485" y="870857"/>
            <a:ext cx="11593285" cy="5632311"/>
          </a:xfrm>
          <a:prstGeom prst="rect">
            <a:avLst/>
          </a:prstGeom>
          <a:noFill/>
        </p:spPr>
        <p:txBody>
          <a:bodyPr wrap="square">
            <a:spAutoFit/>
          </a:bodyPr>
          <a:lstStyle/>
          <a:p>
            <a:pPr marL="285750" indent="-285750">
              <a:buFont typeface="Arial" panose="020B0604020202020204" pitchFamily="34" charset="0"/>
              <a:buChar char="•"/>
            </a:pPr>
            <a:r>
              <a:rPr lang="en-US" dirty="0"/>
              <a:t>Automated cloud infrastructure provisioning and management across AWS, Azure, and GCP using Terraform, reducing manual interventions and increasing deployment efficiency.</a:t>
            </a:r>
          </a:p>
          <a:p>
            <a:pPr marL="285750" indent="-285750">
              <a:buFont typeface="Arial" panose="020B0604020202020204" pitchFamily="34" charset="0"/>
              <a:buChar char="•"/>
            </a:pPr>
            <a:r>
              <a:rPr lang="en-US" dirty="0"/>
              <a:t>Developed reusable and scalable Terraform modules to standardize the deployment of resources across different environments, streamlining infrastructure setup and reducing code duplication.</a:t>
            </a:r>
          </a:p>
          <a:p>
            <a:pPr marL="285750" indent="-285750">
              <a:buFont typeface="Arial" panose="020B0604020202020204" pitchFamily="34" charset="0"/>
              <a:buChar char="•"/>
            </a:pPr>
            <a:r>
              <a:rPr lang="en-US" dirty="0"/>
              <a:t>Configured cross-region replication of Terraform </a:t>
            </a:r>
            <a:r>
              <a:rPr lang="en-US" dirty="0" err="1"/>
              <a:t>statefiles</a:t>
            </a:r>
            <a:r>
              <a:rPr lang="en-US" dirty="0"/>
              <a:t> in cloud environments (e.g., AWS S3), ensuring high availability and quick disaster recovery in the event of a regional failure.</a:t>
            </a:r>
            <a:endParaRPr lang="en-IN" dirty="0"/>
          </a:p>
          <a:p>
            <a:pPr marL="285750" indent="-285750">
              <a:buFont typeface="Arial" panose="020B0604020202020204" pitchFamily="34" charset="0"/>
              <a:buChar char="•"/>
            </a:pPr>
            <a:r>
              <a:rPr lang="en-IN" dirty="0"/>
              <a:t>Leveraged Terraforms state file versioning to perform rapid rollbacks during disaster recovery scenarios, reducing service downtime and ensuring infrastructure consistency.</a:t>
            </a:r>
            <a:endParaRPr lang="en-US" dirty="0"/>
          </a:p>
          <a:p>
            <a:pPr marL="285750" indent="-285750">
              <a:buFont typeface="Arial" panose="020B0604020202020204" pitchFamily="34" charset="0"/>
              <a:buChar char="•"/>
            </a:pPr>
            <a:r>
              <a:rPr lang="en-US" dirty="0"/>
              <a:t>Configured remote backends (S3 with DynamoDB for AWS, GCS for GCP) for storing Terraform </a:t>
            </a:r>
            <a:r>
              <a:rPr lang="en-US" dirty="0" err="1"/>
              <a:t>statefiles</a:t>
            </a:r>
            <a:r>
              <a:rPr lang="en-US" dirty="0"/>
              <a:t>, enabling distributed access, locking, and versioning for effective disaster recovery.</a:t>
            </a:r>
          </a:p>
          <a:p>
            <a:pPr marL="285750" indent="-285750">
              <a:buFont typeface="Arial" panose="020B0604020202020204" pitchFamily="34" charset="0"/>
              <a:buChar char="•"/>
            </a:pPr>
            <a:r>
              <a:rPr lang="en-US" dirty="0"/>
              <a:t>Designed and implemented automated backup strategies for Terraform </a:t>
            </a:r>
            <a:r>
              <a:rPr lang="en-US" dirty="0" err="1"/>
              <a:t>statefiles</a:t>
            </a:r>
            <a:r>
              <a:rPr lang="en-US" dirty="0"/>
              <a:t>, ensuring quick recovery from accidental deletions or corruption, minimizing infrastructure downtime.</a:t>
            </a:r>
          </a:p>
          <a:p>
            <a:pPr marL="285750" indent="-285750">
              <a:buFont typeface="Arial" panose="020B0604020202020204" pitchFamily="34" charset="0"/>
              <a:buChar char="•"/>
            </a:pPr>
            <a:r>
              <a:rPr lang="en-US" dirty="0"/>
              <a:t>Led the migration from Terraform to </a:t>
            </a:r>
            <a:r>
              <a:rPr lang="en-US" dirty="0" err="1"/>
              <a:t>OpenTofu</a:t>
            </a:r>
            <a:r>
              <a:rPr lang="en-US" dirty="0"/>
              <a:t>, leveraging its community-driven support and open-source features to ensure continuity in infrastructure-as-code practices.</a:t>
            </a:r>
          </a:p>
          <a:p>
            <a:pPr marL="285750" indent="-285750">
              <a:buFont typeface="Arial" panose="020B0604020202020204" pitchFamily="34" charset="0"/>
              <a:buChar char="•"/>
            </a:pPr>
            <a:r>
              <a:rPr lang="en-US" dirty="0"/>
              <a:t>Automated cloud infrastructure deployments using Open Tofu, an open-source alternative to Terraform, across multiple environments (dev, staging, and production).</a:t>
            </a:r>
          </a:p>
          <a:p>
            <a:pPr marL="285750" indent="-285750">
              <a:buFont typeface="Arial" panose="020B0604020202020204" pitchFamily="34" charset="0"/>
              <a:buChar char="•"/>
            </a:pPr>
            <a:r>
              <a:rPr lang="en-US" dirty="0"/>
              <a:t>Integrated </a:t>
            </a:r>
            <a:r>
              <a:rPr lang="en-US" dirty="0" err="1"/>
              <a:t>OpenTofu</a:t>
            </a:r>
            <a:r>
              <a:rPr lang="en-US" dirty="0"/>
              <a:t> into CI/CD pipelines (Jenkins, GitLab CI) to enable continuous delivery of infrastructure changes, improving deployment frequency and minimizing downtime.</a:t>
            </a:r>
          </a:p>
          <a:p>
            <a:pPr marL="285750" indent="-285750">
              <a:buFont typeface="Arial" panose="020B0604020202020204" pitchFamily="34" charset="0"/>
              <a:buChar char="•"/>
            </a:pPr>
            <a:r>
              <a:rPr lang="en-US" dirty="0"/>
              <a:t>Managed </a:t>
            </a:r>
            <a:r>
              <a:rPr lang="en-US" dirty="0" err="1"/>
              <a:t>OpenTofu</a:t>
            </a:r>
            <a:r>
              <a:rPr lang="en-US" dirty="0"/>
              <a:t> state files for team-based collaboration, ensuring efficient infrastructure tracking and consistency across deployments.</a:t>
            </a:r>
            <a:endParaRPr lang="en-IN" dirty="0"/>
          </a:p>
        </p:txBody>
      </p:sp>
    </p:spTree>
    <p:extLst>
      <p:ext uri="{BB962C8B-B14F-4D97-AF65-F5344CB8AC3E}">
        <p14:creationId xmlns:p14="http://schemas.microsoft.com/office/powerpoint/2010/main" val="3004147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3917954-44A7-2732-E11C-2DD987EC9281}"/>
              </a:ext>
            </a:extLst>
          </p:cNvPr>
          <p:cNvPicPr>
            <a:picLocks noChangeAspect="1"/>
          </p:cNvPicPr>
          <p:nvPr/>
        </p:nvPicPr>
        <p:blipFill>
          <a:blip r:embed="rId2"/>
          <a:stretch>
            <a:fillRect/>
          </a:stretch>
        </p:blipFill>
        <p:spPr>
          <a:xfrm rot="20691497">
            <a:off x="3067972" y="1166602"/>
            <a:ext cx="6056054" cy="4153523"/>
          </a:xfrm>
          <a:prstGeom prst="rect">
            <a:avLst/>
          </a:prstGeom>
        </p:spPr>
      </p:pic>
    </p:spTree>
    <p:extLst>
      <p:ext uri="{BB962C8B-B14F-4D97-AF65-F5344CB8AC3E}">
        <p14:creationId xmlns:p14="http://schemas.microsoft.com/office/powerpoint/2010/main" val="675003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0D5DB-0DEC-70F1-253D-A4F3D9301EFB}"/>
              </a:ext>
            </a:extLst>
          </p:cNvPr>
          <p:cNvSpPr>
            <a:spLocks noGrp="1"/>
          </p:cNvSpPr>
          <p:nvPr>
            <p:ph type="title"/>
          </p:nvPr>
        </p:nvSpPr>
        <p:spPr>
          <a:xfrm>
            <a:off x="283030" y="326572"/>
            <a:ext cx="8164284" cy="555172"/>
          </a:xfrm>
        </p:spPr>
        <p:txBody>
          <a:bodyPr>
            <a:normAutofit fontScale="90000"/>
          </a:bodyPr>
          <a:lstStyle/>
          <a:p>
            <a:r>
              <a:rPr lang="en-IN" dirty="0">
                <a:solidFill>
                  <a:schemeClr val="accent4">
                    <a:lumMod val="60000"/>
                    <a:lumOff val="40000"/>
                  </a:schemeClr>
                </a:solidFill>
              </a:rPr>
              <a:t>What happens with terraform?</a:t>
            </a:r>
          </a:p>
        </p:txBody>
      </p:sp>
      <p:sp>
        <p:nvSpPr>
          <p:cNvPr id="4" name="TextBox 3">
            <a:extLst>
              <a:ext uri="{FF2B5EF4-FFF2-40B4-BE49-F238E27FC236}">
                <a16:creationId xmlns:a16="http://schemas.microsoft.com/office/drawing/2014/main" id="{0AAC2E23-D0C2-4551-CFA5-FFFC4EBD782F}"/>
              </a:ext>
            </a:extLst>
          </p:cNvPr>
          <p:cNvSpPr txBox="1"/>
          <p:nvPr/>
        </p:nvSpPr>
        <p:spPr>
          <a:xfrm>
            <a:off x="511629" y="1262743"/>
            <a:ext cx="10994571" cy="2739211"/>
          </a:xfrm>
          <a:prstGeom prst="rect">
            <a:avLst/>
          </a:prstGeom>
          <a:noFill/>
        </p:spPr>
        <p:txBody>
          <a:bodyPr wrap="square">
            <a:spAutoFit/>
          </a:bodyPr>
          <a:lstStyle/>
          <a:p>
            <a:r>
              <a:rPr lang="en-US" sz="2800" dirty="0"/>
              <a:t> </a:t>
            </a:r>
            <a:r>
              <a:rPr lang="en-US" sz="2400" dirty="0"/>
              <a:t>August 10, 2023, </a:t>
            </a:r>
            <a:r>
              <a:rPr lang="en-US" sz="2400" dirty="0" err="1"/>
              <a:t>HashiCorp</a:t>
            </a:r>
            <a:r>
              <a:rPr lang="en-US" sz="2400" dirty="0"/>
              <a:t> announced that after  9 years of Terraform being open source under the MPL v2 license, they were suddenly switching it to a non open source BSL v1. 1 license Terraform is still open-source, but there have been some changes. </a:t>
            </a:r>
            <a:r>
              <a:rPr lang="en-US" sz="2400" dirty="0" err="1"/>
              <a:t>HashiCorp</a:t>
            </a:r>
            <a:r>
              <a:rPr lang="en-US" sz="2400" dirty="0"/>
              <a:t>, the company behind Terraform, This licensing change has caused some users to look for fully open-source alternatives like </a:t>
            </a:r>
            <a:r>
              <a:rPr lang="en-US" sz="2400" dirty="0" err="1"/>
              <a:t>OpenTofu</a:t>
            </a:r>
            <a:r>
              <a:rPr lang="en-US" sz="2400" dirty="0"/>
              <a:t>, which aims to provide an open-source infrastructure-as-code solution without the licensing restrictions imposed by the BSL</a:t>
            </a:r>
          </a:p>
        </p:txBody>
      </p:sp>
      <p:pic>
        <p:nvPicPr>
          <p:cNvPr id="1026" name="Picture 2" descr="Why You Should Use OpenTofu Instead of Terraform">
            <a:extLst>
              <a:ext uri="{FF2B5EF4-FFF2-40B4-BE49-F238E27FC236}">
                <a16:creationId xmlns:a16="http://schemas.microsoft.com/office/drawing/2014/main" id="{8D23BA79-BB33-B24F-8479-5D70781477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2080" y="4257674"/>
            <a:ext cx="7305234" cy="2273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564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B184C4-2E92-4189-6F7E-D3379C28F884}"/>
              </a:ext>
            </a:extLst>
          </p:cNvPr>
          <p:cNvSpPr txBox="1"/>
          <p:nvPr/>
        </p:nvSpPr>
        <p:spPr>
          <a:xfrm>
            <a:off x="315685" y="316583"/>
            <a:ext cx="10548257" cy="5816977"/>
          </a:xfrm>
          <a:prstGeom prst="rect">
            <a:avLst/>
          </a:prstGeom>
          <a:noFill/>
        </p:spPr>
        <p:txBody>
          <a:bodyPr wrap="square">
            <a:spAutoFit/>
          </a:bodyPr>
          <a:lstStyle/>
          <a:p>
            <a:r>
              <a:rPr lang="en-US" sz="3600" dirty="0">
                <a:solidFill>
                  <a:srgbClr val="00B0F0"/>
                </a:solidFill>
              </a:rPr>
              <a:t>It’s time to Migrate Terraform to Open Tofu?</a:t>
            </a:r>
          </a:p>
          <a:p>
            <a:r>
              <a:rPr lang="en-US" sz="2800" dirty="0"/>
              <a:t>  </a:t>
            </a:r>
            <a:r>
              <a:rPr lang="en-US" sz="2800" dirty="0" err="1"/>
              <a:t>OpenTofu</a:t>
            </a:r>
            <a:r>
              <a:rPr lang="en-US" sz="2800" dirty="0"/>
              <a:t> is becoming popular primarily because it </a:t>
            </a:r>
            <a:r>
              <a:rPr lang="en-US" sz="2800" b="1" dirty="0"/>
              <a:t>stays fully open-source</a:t>
            </a:r>
            <a:r>
              <a:rPr lang="en-US" sz="2800" dirty="0"/>
              <a:t>. Unlike Terraform, which moved to a restrictive license (BUSL), </a:t>
            </a:r>
            <a:r>
              <a:rPr lang="en-US" sz="2800" dirty="0" err="1"/>
              <a:t>OpenTofu</a:t>
            </a:r>
            <a:r>
              <a:rPr lang="en-US" sz="2800" dirty="0"/>
              <a:t> continues to allow users to:</a:t>
            </a:r>
          </a:p>
          <a:p>
            <a:pPr>
              <a:buFont typeface="+mj-lt"/>
              <a:buAutoNum type="arabicPeriod"/>
            </a:pPr>
            <a:r>
              <a:rPr lang="en-US" sz="2800" b="1" dirty="0"/>
              <a:t>Use and Modify Freely</a:t>
            </a:r>
            <a:r>
              <a:rPr lang="en-US" sz="2800" dirty="0"/>
              <a:t>: There are no restrictions on how you can use or modify the software, which is appealing to those who prefer the freedoms of open-source.</a:t>
            </a:r>
          </a:p>
          <a:p>
            <a:pPr>
              <a:buFont typeface="+mj-lt"/>
              <a:buAutoNum type="arabicPeriod"/>
            </a:pPr>
            <a:r>
              <a:rPr lang="en-US" sz="2800" b="1" dirty="0"/>
              <a:t>Distribute Without Restrictions</a:t>
            </a:r>
            <a:r>
              <a:rPr lang="en-US" sz="2800" dirty="0"/>
              <a:t>: You can distribute </a:t>
            </a:r>
            <a:r>
              <a:rPr lang="en-US" sz="2800" dirty="0" err="1"/>
              <a:t>OpenTofu</a:t>
            </a:r>
            <a:r>
              <a:rPr lang="en-US" sz="2800" dirty="0"/>
              <a:t> without worrying about legal or commercial limitations that are imposed by </a:t>
            </a:r>
            <a:r>
              <a:rPr lang="en-US" sz="2800" dirty="0" err="1"/>
              <a:t>Terraform's</a:t>
            </a:r>
            <a:r>
              <a:rPr lang="en-US" sz="2800" dirty="0"/>
              <a:t> new license.</a:t>
            </a:r>
          </a:p>
          <a:p>
            <a:pPr>
              <a:buFont typeface="+mj-lt"/>
              <a:buAutoNum type="arabicPeriod"/>
            </a:pPr>
            <a:r>
              <a:rPr lang="en-US" sz="2800" b="1" dirty="0"/>
              <a:t>Community-Driven</a:t>
            </a:r>
            <a:r>
              <a:rPr lang="en-US" sz="2800" dirty="0"/>
              <a:t>: It benefits from strong community support and contributions, which helps in keeping the project transparent and aligned with open-source principles.</a:t>
            </a:r>
          </a:p>
        </p:txBody>
      </p:sp>
    </p:spTree>
    <p:extLst>
      <p:ext uri="{BB962C8B-B14F-4D97-AF65-F5344CB8AC3E}">
        <p14:creationId xmlns:p14="http://schemas.microsoft.com/office/powerpoint/2010/main" val="10049757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B213C93-9B47-5391-629D-AA2121C20D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865" y="0"/>
            <a:ext cx="11875392" cy="6858000"/>
          </a:xfrm>
          <a:prstGeom prst="rect">
            <a:avLst/>
          </a:prstGeom>
        </p:spPr>
      </p:pic>
    </p:spTree>
    <p:extLst>
      <p:ext uri="{BB962C8B-B14F-4D97-AF65-F5344CB8AC3E}">
        <p14:creationId xmlns:p14="http://schemas.microsoft.com/office/powerpoint/2010/main" val="14997795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9BFC0F-15A5-A510-2701-7988A613D2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643" y="87085"/>
            <a:ext cx="12028714" cy="6348371"/>
          </a:xfrm>
          <a:prstGeom prst="rect">
            <a:avLst/>
          </a:prstGeom>
        </p:spPr>
      </p:pic>
    </p:spTree>
    <p:extLst>
      <p:ext uri="{BB962C8B-B14F-4D97-AF65-F5344CB8AC3E}">
        <p14:creationId xmlns:p14="http://schemas.microsoft.com/office/powerpoint/2010/main" val="3769112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CA83-7694-C9EA-1066-6145CDCFCD32}"/>
              </a:ext>
            </a:extLst>
          </p:cNvPr>
          <p:cNvSpPr>
            <a:spLocks noGrp="1"/>
          </p:cNvSpPr>
          <p:nvPr>
            <p:ph type="title"/>
          </p:nvPr>
        </p:nvSpPr>
        <p:spPr>
          <a:xfrm>
            <a:off x="838200" y="365126"/>
            <a:ext cx="10515600" cy="658132"/>
          </a:xfrm>
        </p:spPr>
        <p:txBody>
          <a:bodyPr>
            <a:normAutofit fontScale="90000"/>
          </a:bodyPr>
          <a:lstStyle/>
          <a:p>
            <a:r>
              <a:rPr lang="en-IN" dirty="0">
                <a:highlight>
                  <a:srgbClr val="800000"/>
                </a:highlight>
              </a:rPr>
              <a:t>What is Terraform statefile</a:t>
            </a:r>
          </a:p>
        </p:txBody>
      </p:sp>
      <p:sp>
        <p:nvSpPr>
          <p:cNvPr id="3" name="Content Placeholder 2">
            <a:extLst>
              <a:ext uri="{FF2B5EF4-FFF2-40B4-BE49-F238E27FC236}">
                <a16:creationId xmlns:a16="http://schemas.microsoft.com/office/drawing/2014/main" id="{266D36C9-EBF0-87D2-332F-7A420CAF33E5}"/>
              </a:ext>
            </a:extLst>
          </p:cNvPr>
          <p:cNvSpPr>
            <a:spLocks noGrp="1"/>
          </p:cNvSpPr>
          <p:nvPr>
            <p:ph idx="1"/>
          </p:nvPr>
        </p:nvSpPr>
        <p:spPr>
          <a:xfrm>
            <a:off x="685800" y="1023258"/>
            <a:ext cx="10668000" cy="5153705"/>
          </a:xfrm>
        </p:spPr>
        <p:txBody>
          <a:bodyPr>
            <a:normAutofit fontScale="92500" lnSpcReduction="10000"/>
          </a:bodyPr>
          <a:lstStyle/>
          <a:p>
            <a:r>
              <a:rPr lang="en-US" sz="2400" dirty="0"/>
              <a:t>The Terraform state file (</a:t>
            </a:r>
            <a:r>
              <a:rPr lang="en-US" sz="2400" dirty="0" err="1"/>
              <a:t>terraform.tfstate</a:t>
            </a:r>
            <a:r>
              <a:rPr lang="en-US" sz="2400" dirty="0"/>
              <a:t>) is a critical component in Terraform that </a:t>
            </a:r>
            <a:r>
              <a:rPr lang="en-US" sz="2400"/>
              <a:t>records the infrastructure's </a:t>
            </a:r>
            <a:r>
              <a:rPr lang="en-US" sz="2400" dirty="0"/>
              <a:t>current state as represented by </a:t>
            </a:r>
            <a:r>
              <a:rPr lang="en-US" sz="2400" dirty="0" err="1"/>
              <a:t>Terraform's</a:t>
            </a:r>
            <a:r>
              <a:rPr lang="en-US" sz="2400" dirty="0"/>
              <a:t> configuration. It serves the following purposes:</a:t>
            </a:r>
          </a:p>
          <a:p>
            <a:r>
              <a:rPr lang="en-US" sz="2400" dirty="0"/>
              <a:t>  Infrastructure Tracking: It tracks the current state of the resources that Terraform manages. This allows Terraform to understand what it has previously created, updated, or destroyed in order to apply changes efficiently.</a:t>
            </a:r>
          </a:p>
          <a:p>
            <a:r>
              <a:rPr lang="en-US" sz="2400" dirty="0"/>
              <a:t> Resource Mapping: It maps real-world resources (like an EC2 instance in AWS) to your Terraform configuration. When you apply changes, Terraform compares the state file with your configuration and the actual cloud infrastructure to decide what needs to be created, modified, or destroyed.</a:t>
            </a:r>
          </a:p>
          <a:p>
            <a:r>
              <a:rPr lang="en-US" sz="2400" dirty="0"/>
              <a:t> Collaboration: If you're working in a team, the state file needs to be shared (typically stored in remote storage like AWS S3) so multiple users can work with the same infrastructure.</a:t>
            </a:r>
          </a:p>
          <a:p>
            <a:r>
              <a:rPr lang="en-US" sz="2400" dirty="0"/>
              <a:t>Locking: Terraform state locking is a mechanism to prevent multiple concurrent operations on the same infrastructure. It ensures that only one Terraform process can modify the state at a time</a:t>
            </a:r>
          </a:p>
          <a:p>
            <a:endParaRPr lang="en-IN" sz="2000" dirty="0"/>
          </a:p>
        </p:txBody>
      </p:sp>
    </p:spTree>
    <p:extLst>
      <p:ext uri="{BB962C8B-B14F-4D97-AF65-F5344CB8AC3E}">
        <p14:creationId xmlns:p14="http://schemas.microsoft.com/office/powerpoint/2010/main" val="4042641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80A763-7FE4-FB84-62A6-85A1D0B5F1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643" y="-1"/>
            <a:ext cx="12028714" cy="6727371"/>
          </a:xfrm>
          <a:prstGeom prst="rect">
            <a:avLst/>
          </a:prstGeom>
        </p:spPr>
      </p:pic>
    </p:spTree>
    <p:extLst>
      <p:ext uri="{BB962C8B-B14F-4D97-AF65-F5344CB8AC3E}">
        <p14:creationId xmlns:p14="http://schemas.microsoft.com/office/powerpoint/2010/main" val="989775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BEA764-87A3-5BF1-E281-3CED3455B5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200"/>
            <a:ext cx="12192000" cy="6629400"/>
          </a:xfrm>
          <a:prstGeom prst="rect">
            <a:avLst/>
          </a:prstGeom>
        </p:spPr>
      </p:pic>
    </p:spTree>
    <p:extLst>
      <p:ext uri="{BB962C8B-B14F-4D97-AF65-F5344CB8AC3E}">
        <p14:creationId xmlns:p14="http://schemas.microsoft.com/office/powerpoint/2010/main" val="40336970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652C61-53FA-C04C-510F-DA282B8658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9743"/>
            <a:ext cx="12192000" cy="6738257"/>
          </a:xfrm>
          <a:prstGeom prst="rect">
            <a:avLst/>
          </a:prstGeom>
        </p:spPr>
      </p:pic>
    </p:spTree>
    <p:extLst>
      <p:ext uri="{BB962C8B-B14F-4D97-AF65-F5344CB8AC3E}">
        <p14:creationId xmlns:p14="http://schemas.microsoft.com/office/powerpoint/2010/main" val="257893267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2013 - 2022 Theme</Template>
  <TotalTime>2048</TotalTime>
  <Words>757</Words>
  <Application>Microsoft Office PowerPoint</Application>
  <PresentationFormat>Widescreen</PresentationFormat>
  <Paragraphs>47</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PowerPoint Presentation</vt:lpstr>
      <vt:lpstr>What happens with terraform?</vt:lpstr>
      <vt:lpstr>PowerPoint Presentation</vt:lpstr>
      <vt:lpstr>PowerPoint Presentation</vt:lpstr>
      <vt:lpstr>PowerPoint Presentation</vt:lpstr>
      <vt:lpstr>What is Terraform statefile</vt:lpstr>
      <vt:lpstr>PowerPoint Presentation</vt:lpstr>
      <vt:lpstr>PowerPoint Presentation</vt:lpstr>
      <vt:lpstr>PowerPoint Presentation</vt:lpstr>
      <vt:lpstr>PowerPoint Presentation</vt:lpstr>
      <vt:lpstr>PowerPoint Presentation</vt:lpstr>
      <vt:lpstr>PowerPoint Presentation</vt:lpstr>
      <vt:lpstr>Resume Points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veera narni</dc:creator>
  <cp:lastModifiedBy>veera narni</cp:lastModifiedBy>
  <cp:revision>5</cp:revision>
  <dcterms:created xsi:type="dcterms:W3CDTF">2024-08-15T12:46:52Z</dcterms:created>
  <dcterms:modified xsi:type="dcterms:W3CDTF">2024-09-14T14:18:52Z</dcterms:modified>
</cp:coreProperties>
</file>

<file path=docProps/thumbnail.jpeg>
</file>